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3" r:id="rId3"/>
    <p:sldId id="282" r:id="rId4"/>
    <p:sldId id="296" r:id="rId5"/>
    <p:sldId id="304" r:id="rId6"/>
    <p:sldId id="303" r:id="rId7"/>
    <p:sldId id="302" r:id="rId8"/>
    <p:sldId id="311" r:id="rId9"/>
    <p:sldId id="312" r:id="rId10"/>
    <p:sldId id="299" r:id="rId11"/>
    <p:sldId id="298" r:id="rId12"/>
    <p:sldId id="278" r:id="rId13"/>
    <p:sldId id="260" r:id="rId14"/>
    <p:sldId id="262" r:id="rId15"/>
    <p:sldId id="308" r:id="rId16"/>
    <p:sldId id="309" r:id="rId17"/>
    <p:sldId id="310" r:id="rId18"/>
    <p:sldId id="291" r:id="rId19"/>
    <p:sldId id="290" r:id="rId20"/>
    <p:sldId id="289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 varScale="1">
        <p:scale>
          <a:sx n="93" d="100"/>
          <a:sy n="93" d="100"/>
        </p:scale>
        <p:origin x="-2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92B2B-B0AF-4DE3-8FBE-8F536CDDC96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2E261-F214-4F2C-A4CE-FECE0EE081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5823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2E261-F214-4F2C-A4CE-FECE0EE081C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2E261-F214-4F2C-A4CE-FECE0EE081C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9DFF4-606A-4826-A7AC-AF0ADBD90C0A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34B0D-5A7D-4574-9B4A-2BBC31DFD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1484784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  детей среднего возраста  через сказку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284984"/>
            <a:ext cx="3528392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148064" y="594928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Лохина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620688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№14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«СКАЗКА» П. ДЕМЬЯНОВКА»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3528" y="753095"/>
            <a:ext cx="78488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проявляют любознательность, задают вопросы взрослым и сверстникам, интересуются причинно-следственными связями, склонен наблюдать, экспериментировать.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AutoShape 3" descr="https://www.kidrom.ru/pi/3/203/202803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92455">
            <a:off x="546746" y="2171075"/>
            <a:ext cx="2220912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0" name="Picture 6" descr="http://skupiknigi.ru/image/Small/multimedia/books_covers/10118896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628800"/>
            <a:ext cx="2520280" cy="3251161"/>
          </a:xfrm>
          <a:prstGeom prst="rect">
            <a:avLst/>
          </a:prstGeom>
          <a:noFill/>
        </p:spPr>
      </p:pic>
      <p:pic>
        <p:nvPicPr>
          <p:cNvPr id="41992" name="Picture 8" descr="http://minemshop.ru/images/10040893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36983">
            <a:off x="6249973" y="1989316"/>
            <a:ext cx="2376264" cy="3168352"/>
          </a:xfrm>
          <a:prstGeom prst="rect">
            <a:avLst/>
          </a:prstGeom>
          <a:noFill/>
        </p:spPr>
      </p:pic>
      <p:sp>
        <p:nvSpPr>
          <p:cNvPr id="41994" name="AutoShape 10" descr="https://bookinist.com.ua/res/books/0/95/482/main_im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2996952"/>
            <a:ext cx="2339831" cy="34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91680" y="3284984"/>
            <a:ext cx="2411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40" y="3404905"/>
            <a:ext cx="4211960" cy="3158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4266220" cy="31996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трелка влево 10"/>
          <p:cNvSpPr/>
          <p:nvPr/>
        </p:nvSpPr>
        <p:spPr>
          <a:xfrm>
            <a:off x="5652120" y="1196752"/>
            <a:ext cx="2088232" cy="136815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051720" y="4365104"/>
            <a:ext cx="2160240" cy="151216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71600" y="90872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763688" y="62068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Педагогические условия 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6"/>
          <p:cNvSpPr txBox="1">
            <a:spLocks noChangeArrowheads="1"/>
          </p:cNvSpPr>
          <p:nvPr/>
        </p:nvSpPr>
        <p:spPr bwMode="auto">
          <a:xfrm>
            <a:off x="1763688" y="1268760"/>
            <a:ext cx="6234990" cy="1224136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Учёт возрастных, речевых, психических и индивидуальных особенностей дошкольников.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6"/>
          <p:cNvSpPr txBox="1">
            <a:spLocks noChangeArrowheads="1"/>
          </p:cNvSpPr>
          <p:nvPr/>
        </p:nvSpPr>
        <p:spPr bwMode="auto">
          <a:xfrm>
            <a:off x="1763688" y="2564904"/>
            <a:ext cx="6264696" cy="136815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игр в непосредственно образовательной деятельности и в режимных моментах.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6"/>
          <p:cNvSpPr txBox="1">
            <a:spLocks noChangeArrowheads="1"/>
          </p:cNvSpPr>
          <p:nvPr/>
        </p:nvSpPr>
        <p:spPr bwMode="auto">
          <a:xfrm>
            <a:off x="1763688" y="4005064"/>
            <a:ext cx="6264696" cy="136815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lin ang="5400000" scaled="1"/>
          </a:gradFill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Привлечение родителей и педагогов в процесс формирования математических представлений посредством сказки у детей дошкольного возраста.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Downloads\IMG_20230524_085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844824"/>
            <a:ext cx="4953000" cy="371475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19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971600" y="2932575"/>
            <a:ext cx="6912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83" y="3284984"/>
            <a:ext cx="4070176" cy="32358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78" y="610634"/>
            <a:ext cx="4176921" cy="3132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Downloads\IMG_20230524_085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196752"/>
            <a:ext cx="4376936" cy="3282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AutoShape 3" descr="https://im0-tub-ru.yandex.net/i?id=d6270645e41647387fe60fbcf39a832e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7" name="AutoShape 5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9" name="AutoShape 7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652047"/>
            <a:ext cx="4399344" cy="3299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569" y="652047"/>
            <a:ext cx="4032448" cy="3299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45" y="3544348"/>
            <a:ext cx="4091947" cy="3068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AutoShape 3" descr="https://im0-tub-ru.yandex.net/i?id=d6270645e41647387fe60fbcf39a832e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7" name="AutoShape 5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9" name="AutoShape 7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284984"/>
            <a:ext cx="4142656" cy="3106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0" name="AutoShape 2" descr="https://im0-tub-ru.yandex.net/i?id=6ab6ecb8140792563f53dcc088d2322b&amp;n=33&amp;h=215&amp;w=16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://detbook.ru/wp-content/uploads/2009/04/d181d183d182d0b5d0b5d0b20004-420x5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928670"/>
            <a:ext cx="4001770" cy="47863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2" name="AutoShape 4" descr="https://im0-tub-ru.yandex.net/i?id=d875dbf99020f988d866bbeefa6a2f7e&amp;n=33&amp;h=215&amp;w=1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://www.baby-day.ru/upload/iblock/080/0807ada33ff2d0f519eaea0a7e23a0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857232"/>
            <a:ext cx="3786214" cy="48577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AutoShape 3" descr="https://im0-tub-ru.yandex.net/i?id=d6270645e41647387fe60fbcf39a832e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7" name="AutoShape 5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9" name="AutoShape 7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836712"/>
            <a:ext cx="5958802" cy="44691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AutoShape 3" descr="https://im0-tub-ru.yandex.net/i?id=d6270645e41647387fe60fbcf39a832e&amp;n=33&amp;h=215&amp;w=3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7" name="AutoShape 5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9" name="AutoShape 7" descr="https://im0-tub-ru.yandex.net/i?id=194167d6d5b91ac1e0a808891a8cf205&amp;n=33&amp;h=215&amp;w=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620688"/>
            <a:ext cx="3819274" cy="3413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2" name="AutoShape 2" descr="https://im0-tub-ru.yandex.net/i?id=ee59dc6e6650072333e2a92b9895976f&amp;n=33&amp;h=215&amp;w=21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://fast.ulmart.ru/p/ym/423/42384/42384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71480"/>
            <a:ext cx="3857653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http://img3.postila.ru/storage/8352000/8335535/e791969ed7391c6cc700c18f6c3090a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2835562"/>
            <a:ext cx="3571900" cy="3522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71800" y="764704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Lenovo_Mus\Desktop\DSC01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96752"/>
            <a:ext cx="5000660" cy="38373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Lenovo_Mus\Desktop\DSC018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844824"/>
            <a:ext cx="4714908" cy="40233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1166843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Использование сказок в системе математического развития у дошкольников считаю наиболее приемлемым, так как сам педагог имеет возможность самореализации и проявления творчества в работе в соответствии со своим профессиональным уровнем. Родители имеют возможность активно участвовать в значимом для них процессе математического развития своих детей.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AutoShape 2" descr="https://im0-tub-ru.yandex.net/i?id=c3c3af37e5d7a3ab90bf8a4910fb2aa2&amp;n=33&amp;h=215&amp;w=3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://aquatechnika72.ru/gallery/matematicheskiy-poezd-dlya-detskogo-sada-skachat-besplatno-31156-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214686"/>
            <a:ext cx="4357718" cy="3286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http://www.eduportal44.ru/koiro/CROS/foi/KiiIKTvo/testoktyabr/SiteAssets/SitePages/%D0%BA%D0%B0%D0%B1%D0%B8%D0%BD%D0%B5%D1%82_%D0%A0%D0%BE%D0%BC%D0%B0%D0%BD%D0%BE%D0%B2%D0%B0_%D0%92%D0%92/%D0%B4%D0%B5%D1%82%D0%B8%20%D0%B7%D0%B0%D0%BD%D0%B8%D0%BC%D0%B0%D1%8E%D1%82%D1%81%D1%8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501008"/>
            <a:ext cx="3744416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55576" y="908720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Прежде  чем давать знания, надо научить думать, воспринимать, наблюдать.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В. Сухомлинский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ttp://russrem.ru/photos/veselyy-parovozik-v-kartinkah-dlya-oformleniya-detskogo-sadika-41161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3456385" cy="28117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Вертикальный свиток 7"/>
          <p:cNvSpPr/>
          <p:nvPr/>
        </p:nvSpPr>
        <p:spPr>
          <a:xfrm>
            <a:off x="3419872" y="260648"/>
            <a:ext cx="5724128" cy="6408712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считаю, что: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сказка положительно влияет на развитие математических способностей;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комплексный подход с применением сказки даёт высокие результаты при обучении детей математике;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с помощью сказки дети легче устанавливают временные и пространственные отношения, учатся порядковому и количественному счёту;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сказка воспитывает любознательность, развивает памяти речь, учит импровизации.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1772816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en-US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620689"/>
            <a:ext cx="242200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59831" y="692696"/>
            <a:ext cx="44644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Admin.ASTANINS\Рабочий стол\картинки\задачи с веса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869160"/>
            <a:ext cx="3463070" cy="18549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Documents and Settings\Admin.ASTANINS\Рабочий стол\Новая папка (3)\SAM_13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857388" cy="1857413"/>
          </a:xfrm>
          <a:prstGeom prst="ellipse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691680" y="1207786"/>
            <a:ext cx="698477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Математика - это одна из наиболее важных областей знания современного человека. В наше время, когда люди широко используют технику (в том числе и компьютерную) - это требует от каждого определенного минимума математических знаний и представлений.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мир математики ребенок попадает с маленького возраста.  А в течении всего дошкольного возраста у ребенка начинают формироваться элементарные математические представления, которые в дальнейшем будут служить фундаментом для развития его интеллекта и учебной деятельности.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Математика для дошкольников  позволяет одновременно решить   сразу несколько  задач,  главная  из которых - это привить детям основы логического мышления и научить простому счету.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755576" y="908720"/>
            <a:ext cx="3600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ормирование математических представлений происходит эффективнее с помощью сказок - это облегчает процесс обучения и заинтересовывает детей (так как дети дошкольного возраста любят сказки, герои сказок любимы детьми, почти во всех сказках можно найти математическое начало, поэтому и принимается, и усваивается детьми незаметно, и легко).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User\Desktop\img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756043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6866" name="AutoShape 2" descr="http://vkray.ru/photos/58f220c84d5a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827584" y="746694"/>
            <a:ext cx="374441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сказки в процессе обучения позволяет нам найти путь в сферу эмоций ребёнка, что стимулирует его умственную деятельность, развивает наблюдательность, память, интерес к предмету.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Сказку считаю одним из важных средств формирования элементарных математических представлений у дошкольников.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44824"/>
            <a:ext cx="3819274" cy="3413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692696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555776" y="1438037"/>
            <a:ext cx="554461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системы работы по развитию математических представлений посредством создания сказочных ситуаций для детей дошкольного возраста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539552" y="1700808"/>
            <a:ext cx="1368152" cy="1296144"/>
          </a:xfrm>
          <a:prstGeom prst="curvedRightArrow">
            <a:avLst>
              <a:gd name="adj1" fmla="val 25000"/>
              <a:gd name="adj2" fmla="val 45889"/>
              <a:gd name="adj3" fmla="val 27765"/>
            </a:avLst>
          </a:prstGeom>
          <a:effectLst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  <a:reflection blurRad="6350" stA="50000" endA="295" endPos="92000" dist="101600" dir="5400000" sy="-100000" algn="bl" rotWithShape="0"/>
            <a:softEdge rad="12700"/>
          </a:effectLst>
          <a:scene3d>
            <a:camera prst="isometricRightUp"/>
            <a:lightRig rig="threePt" dir="t"/>
          </a:scene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992" y="2564904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555776" y="2313752"/>
            <a:ext cx="554461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 воздействовать на всестороннее развитие детей: обогащать новыми представлениями и понятиями; закреплять знания; активизировать мыслительную  деятельность(умение  сравнивать  обобщать, классифицировать, анализировать).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умение определять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представленные направления от себя,  двигаться в заданном направлении; обозначать словами положения предметов по отношению к себе; познакомить с пространственными отношениями (далеко-близко).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Расширять представление детей о частях суток, их характерных особенностях последовательности детей о частях суток, их характерных особенностях последовательности; закреплять значение слов: вчера, сегодня завтра.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9992" y="692696"/>
            <a:ext cx="998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Documents and Settings\Admin.ASTANINS\Рабочий стол\Новая папка (3)\SAM_1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1785950" cy="1571636"/>
          </a:xfrm>
          <a:prstGeom prst="ellipse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5"/>
          <p:cNvSpPr/>
          <p:nvPr/>
        </p:nvSpPr>
        <p:spPr>
          <a:xfrm>
            <a:off x="2987824" y="980728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НОВИЗНА ОПЫТА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411760" y="1700808"/>
            <a:ext cx="48965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заключается в разработке и использовании   математических игр и упражнений с элементами сказок в работе с детьми дошкольного возраста.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AutoShape 3" descr="http://skymedia74.ru/photos/igry-didakticheskie-dlya-detey-5-6let-7535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933056"/>
            <a:ext cx="3667919" cy="2348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Oval 27"/>
          <p:cNvSpPr>
            <a:spLocks noChangeArrowheads="1"/>
          </p:cNvSpPr>
          <p:nvPr/>
        </p:nvSpPr>
        <p:spPr bwMode="gray">
          <a:xfrm>
            <a:off x="323528" y="1844824"/>
            <a:ext cx="2952328" cy="2952328"/>
          </a:xfrm>
          <a:prstGeom prst="ellipse">
            <a:avLst/>
          </a:prstGeom>
          <a:gradFill rotWithShape="1">
            <a:gsLst>
              <a:gs pos="0">
                <a:srgbClr val="F14343"/>
              </a:gs>
              <a:gs pos="100000">
                <a:srgbClr val="F14343">
                  <a:gamma/>
                  <a:shade val="60784"/>
                  <a:invGamma/>
                </a:srgb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ПРИНЦИПЫ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ДИДАКТИКИ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46"/>
          <p:cNvSpPr>
            <a:spLocks noChangeArrowheads="1"/>
          </p:cNvSpPr>
          <p:nvPr/>
        </p:nvSpPr>
        <p:spPr bwMode="ltGray">
          <a:xfrm rot="5400000">
            <a:off x="198591" y="1753737"/>
            <a:ext cx="3600404" cy="306249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Oval 59"/>
          <p:cNvSpPr>
            <a:spLocks noChangeArrowheads="1"/>
          </p:cNvSpPr>
          <p:nvPr/>
        </p:nvSpPr>
        <p:spPr bwMode="gray">
          <a:xfrm>
            <a:off x="2411760" y="4797152"/>
            <a:ext cx="253342" cy="256882"/>
          </a:xfrm>
          <a:prstGeom prst="ellipse">
            <a:avLst/>
          </a:prstGeom>
          <a:gradFill rotWithShape="1">
            <a:gsLst>
              <a:gs pos="0">
                <a:srgbClr val="FFCC00"/>
              </a:gs>
              <a:gs pos="100000">
                <a:srgbClr val="FFCC00">
                  <a:gamma/>
                  <a:shade val="48627"/>
                  <a:invGamma/>
                </a:srgb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12" name="Oval 59"/>
          <p:cNvSpPr>
            <a:spLocks noChangeArrowheads="1"/>
          </p:cNvSpPr>
          <p:nvPr/>
        </p:nvSpPr>
        <p:spPr bwMode="gray">
          <a:xfrm>
            <a:off x="3275856" y="3861048"/>
            <a:ext cx="253342" cy="256882"/>
          </a:xfrm>
          <a:prstGeom prst="ellipse">
            <a:avLst/>
          </a:prstGeom>
          <a:gradFill rotWithShape="1">
            <a:gsLst>
              <a:gs pos="0">
                <a:srgbClr val="FFCC00"/>
              </a:gs>
              <a:gs pos="100000">
                <a:srgbClr val="FFCC00">
                  <a:gamma/>
                  <a:shade val="48627"/>
                  <a:invGamma/>
                </a:srgb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13" name="Oval 59"/>
          <p:cNvSpPr>
            <a:spLocks noChangeArrowheads="1"/>
          </p:cNvSpPr>
          <p:nvPr/>
        </p:nvSpPr>
        <p:spPr bwMode="gray">
          <a:xfrm>
            <a:off x="3275856" y="2492896"/>
            <a:ext cx="253342" cy="256882"/>
          </a:xfrm>
          <a:prstGeom prst="ellipse">
            <a:avLst/>
          </a:prstGeom>
          <a:gradFill rotWithShape="1">
            <a:gsLst>
              <a:gs pos="0">
                <a:srgbClr val="FFCC00"/>
              </a:gs>
              <a:gs pos="100000">
                <a:srgbClr val="FFCC00">
                  <a:gamma/>
                  <a:shade val="48627"/>
                  <a:invGamma/>
                </a:srgb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14" name="Oval 59"/>
          <p:cNvSpPr>
            <a:spLocks noChangeArrowheads="1"/>
          </p:cNvSpPr>
          <p:nvPr/>
        </p:nvSpPr>
        <p:spPr bwMode="gray">
          <a:xfrm>
            <a:off x="2627784" y="1628800"/>
            <a:ext cx="253342" cy="256882"/>
          </a:xfrm>
          <a:prstGeom prst="ellipse">
            <a:avLst/>
          </a:prstGeom>
          <a:gradFill rotWithShape="1">
            <a:gsLst>
              <a:gs pos="0">
                <a:srgbClr val="FFCC00"/>
              </a:gs>
              <a:gs pos="100000">
                <a:srgbClr val="FFCC00">
                  <a:gamma/>
                  <a:shade val="48627"/>
                  <a:invGamma/>
                </a:srgb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15" name="AutoShape 52"/>
          <p:cNvSpPr>
            <a:spLocks noChangeArrowheads="1"/>
          </p:cNvSpPr>
          <p:nvPr/>
        </p:nvSpPr>
        <p:spPr bwMode="gray">
          <a:xfrm>
            <a:off x="3635896" y="1124744"/>
            <a:ext cx="5256584" cy="50733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 индивидуального подхода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52"/>
          <p:cNvSpPr>
            <a:spLocks noChangeArrowheads="1"/>
          </p:cNvSpPr>
          <p:nvPr/>
        </p:nvSpPr>
        <p:spPr bwMode="gray">
          <a:xfrm>
            <a:off x="3635896" y="2348880"/>
            <a:ext cx="5256584" cy="50733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научности обучения и его доступности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52"/>
          <p:cNvSpPr>
            <a:spLocks noChangeArrowheads="1"/>
          </p:cNvSpPr>
          <p:nvPr/>
        </p:nvSpPr>
        <p:spPr bwMode="gray">
          <a:xfrm>
            <a:off x="3635896" y="3645024"/>
            <a:ext cx="5256584" cy="50733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активности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52"/>
          <p:cNvSpPr>
            <a:spLocks noChangeArrowheads="1"/>
          </p:cNvSpPr>
          <p:nvPr/>
        </p:nvSpPr>
        <p:spPr bwMode="gray">
          <a:xfrm>
            <a:off x="3635896" y="4941168"/>
            <a:ext cx="5256584" cy="50733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последовательности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asyengl.ucoz.ru/_ld/122/s6244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76470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43608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755576" y="620688"/>
            <a:ext cx="784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149080"/>
            <a:ext cx="3672408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23728" y="620688"/>
            <a:ext cx="4587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ОБУЧЕНИЯ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11560" y="1340768"/>
            <a:ext cx="2448272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наглядный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907704" y="2780928"/>
            <a:ext cx="2448272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словесный </a:t>
            </a:r>
            <a:endParaRPr lang="ru-RU" sz="2400" b="1" dirty="0"/>
          </a:p>
        </p:txBody>
      </p:sp>
      <p:sp>
        <p:nvSpPr>
          <p:cNvPr id="16" name="Овал 15"/>
          <p:cNvSpPr/>
          <p:nvPr/>
        </p:nvSpPr>
        <p:spPr>
          <a:xfrm>
            <a:off x="5076056" y="2780928"/>
            <a:ext cx="2592288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практический </a:t>
            </a:r>
            <a:endParaRPr lang="ru-RU" sz="2000" b="1" dirty="0"/>
          </a:p>
        </p:txBody>
      </p:sp>
      <p:sp>
        <p:nvSpPr>
          <p:cNvPr id="17" name="Овал 16"/>
          <p:cNvSpPr/>
          <p:nvPr/>
        </p:nvSpPr>
        <p:spPr>
          <a:xfrm>
            <a:off x="6372200" y="1340768"/>
            <a:ext cx="2448272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игровой </a:t>
            </a:r>
            <a:endParaRPr lang="ru-RU" sz="2400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059832" y="1196752"/>
            <a:ext cx="1224136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491880" y="1196752"/>
            <a:ext cx="1008112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716016" y="1196752"/>
            <a:ext cx="1008112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220072" y="1196752"/>
            <a:ext cx="1224136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571</Words>
  <Application>Microsoft Office PowerPoint</Application>
  <PresentationFormat>Экран (4:3)</PresentationFormat>
  <Paragraphs>57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детский сад</cp:lastModifiedBy>
  <cp:revision>95</cp:revision>
  <dcterms:created xsi:type="dcterms:W3CDTF">2017-04-18T12:31:44Z</dcterms:created>
  <dcterms:modified xsi:type="dcterms:W3CDTF">2023-10-16T11:08:36Z</dcterms:modified>
</cp:coreProperties>
</file>